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309" r:id="rId6"/>
    <p:sldId id="304" r:id="rId7"/>
    <p:sldId id="305" r:id="rId8"/>
    <p:sldId id="307" r:id="rId9"/>
    <p:sldId id="316" r:id="rId10"/>
    <p:sldId id="317" r:id="rId11"/>
    <p:sldId id="322" r:id="rId12"/>
    <p:sldId id="314" r:id="rId13"/>
    <p:sldId id="31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614" y="6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887690-2EDF-4913-A835-4503B0E36442}"/>
              </a:ext>
            </a:extLst>
          </p:cNvPr>
          <p:cNvSpPr/>
          <p:nvPr/>
        </p:nvSpPr>
        <p:spPr>
          <a:xfrm>
            <a:off x="0" y="0"/>
            <a:ext cx="4750604" cy="6858000"/>
          </a:xfrm>
          <a:custGeom>
            <a:avLst/>
            <a:gdLst>
              <a:gd name="connsiteX0" fmla="*/ 0 w 4750604"/>
              <a:gd name="connsiteY0" fmla="*/ 0 h 6858000"/>
              <a:gd name="connsiteX1" fmla="*/ 4750604 w 4750604"/>
              <a:gd name="connsiteY1" fmla="*/ 0 h 6858000"/>
              <a:gd name="connsiteX2" fmla="*/ 3101407 w 4750604"/>
              <a:gd name="connsiteY2" fmla="*/ 6858000 h 6858000"/>
              <a:gd name="connsiteX3" fmla="*/ 0 w 47506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0604" h="6858000">
                <a:moveTo>
                  <a:pt x="0" y="0"/>
                </a:moveTo>
                <a:lnTo>
                  <a:pt x="4750604" y="0"/>
                </a:lnTo>
                <a:lnTo>
                  <a:pt x="310140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1888A28-29D5-421F-A37E-9F089C75BB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0" b="280"/>
          <a:stretch/>
        </p:blipFill>
        <p:spPr>
          <a:xfrm>
            <a:off x="6096000" y="132037"/>
            <a:ext cx="4433491" cy="2493839"/>
          </a:xfrm>
          <a:prstGeom prst="rect">
            <a:avLst/>
          </a:prstGeom>
        </p:spPr>
      </p:pic>
      <p:sp>
        <p:nvSpPr>
          <p:cNvPr id="15" name="Title 1" descr="title">
            <a:extLst>
              <a:ext uri="{FF2B5EF4-FFF2-40B4-BE49-F238E27FC236}">
                <a16:creationId xmlns:a16="http://schemas.microsoft.com/office/drawing/2014/main" id="{3E3DDDC4-1F27-4006-BA53-DB78809D03F6}"/>
              </a:ext>
            </a:extLst>
          </p:cNvPr>
          <p:cNvSpPr txBox="1">
            <a:spLocks/>
          </p:cNvSpPr>
          <p:nvPr/>
        </p:nvSpPr>
        <p:spPr>
          <a:xfrm>
            <a:off x="3387969" y="2840022"/>
            <a:ext cx="8604006" cy="2704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Trustee Boundary Maps 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Sundale Union Elementary School District</a:t>
            </a:r>
          </a:p>
        </p:txBody>
      </p:sp>
      <p:sp>
        <p:nvSpPr>
          <p:cNvPr id="17" name="Subtitle 11" descr="subtitle">
            <a:extLst>
              <a:ext uri="{FF2B5EF4-FFF2-40B4-BE49-F238E27FC236}">
                <a16:creationId xmlns:a16="http://schemas.microsoft.com/office/drawing/2014/main" id="{8AD8AD5F-1025-497A-829F-22919EA624D1}"/>
              </a:ext>
            </a:extLst>
          </p:cNvPr>
          <p:cNvSpPr txBox="1">
            <a:spLocks/>
          </p:cNvSpPr>
          <p:nvPr/>
        </p:nvSpPr>
        <p:spPr>
          <a:xfrm>
            <a:off x="8712153" y="6154392"/>
            <a:ext cx="2627232" cy="52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Presented by Ken Reynolds</a:t>
            </a:r>
          </a:p>
          <a:p>
            <a:r>
              <a:rPr lang="en-US" dirty="0">
                <a:solidFill>
                  <a:schemeClr val="tx1"/>
                </a:solidFill>
              </a:rPr>
              <a:t>President, </a:t>
            </a:r>
            <a:r>
              <a:rPr lang="en-US" dirty="0" err="1">
                <a:solidFill>
                  <a:schemeClr val="tx1"/>
                </a:solidFill>
              </a:rPr>
              <a:t>SchoolWorks</a:t>
            </a:r>
            <a:r>
              <a:rPr lang="en-US" dirty="0">
                <a:solidFill>
                  <a:schemeClr val="tx1"/>
                </a:solidFill>
              </a:rPr>
              <a:t>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FA2C4-ECE7-4856-993B-FCC57777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385" y="6160150"/>
            <a:ext cx="74377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E847D-85BE-411E-B4AE-16165047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7" y="6255706"/>
            <a:ext cx="743776" cy="5608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3940" y="1740923"/>
            <a:ext cx="7186859" cy="4531629"/>
          </a:xfrm>
        </p:spPr>
        <p:txBody>
          <a:bodyPr/>
          <a:lstStyle/>
          <a:p>
            <a:endParaRPr lang="en-US" sz="7200" dirty="0"/>
          </a:p>
          <a:p>
            <a:r>
              <a:rPr lang="en-US" sz="7200" dirty="0"/>
              <a:t>Questions?</a:t>
            </a:r>
          </a:p>
          <a:p>
            <a:r>
              <a:rPr lang="en-US" sz="7200" dirty="0"/>
              <a:t>Input/Suggestions?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3517C-1FEF-4C2D-A77D-4242B097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57"/>
            <a:ext cx="10721279" cy="1058691"/>
          </a:xfrm>
          <a:prstGeom prst="rect">
            <a:avLst/>
          </a:prstGeom>
        </p:spPr>
      </p:pic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99"/>
            <a:ext cx="11512622" cy="830997"/>
          </a:xfrm>
        </p:spPr>
        <p:txBody>
          <a:bodyPr/>
          <a:lstStyle/>
          <a:p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56387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E847D-85BE-411E-B4AE-16165047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7" y="6255706"/>
            <a:ext cx="743776" cy="5608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231290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D7C9E-5140-452A-B033-0440ACBEDE1F}"/>
              </a:ext>
            </a:extLst>
          </p:cNvPr>
          <p:cNvSpPr txBox="1"/>
          <p:nvPr/>
        </p:nvSpPr>
        <p:spPr>
          <a:xfrm>
            <a:off x="999630" y="1384722"/>
            <a:ext cx="854320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This presentation illustrates options for the District to re-balance the population for each of th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e trustee areas.</a:t>
            </a:r>
            <a:r>
              <a:rPr lang="en-US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general guidelines for drawing trustee boundaries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Topography &amp; </a:t>
            </a:r>
            <a:r>
              <a:rPr lang="en-US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Geography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Cohesiveness &amp; Contiguous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Location of Current Trustees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Equal Population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000" b="0" i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For each scenario, there are maps showing the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boundaries for each trustee area, a table showing the population in each trustee area and the variance from the ideal population. The peak deviation must be less than 10% for the maps to meet the legal requirements. Finally, details of the racial/ethnic populations are provided.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3517C-1FEF-4C2D-A77D-4242B097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57"/>
            <a:ext cx="10668244" cy="1053454"/>
          </a:xfrm>
          <a:prstGeom prst="rect">
            <a:avLst/>
          </a:prstGeom>
        </p:spPr>
      </p:pic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98"/>
            <a:ext cx="11512622" cy="830997"/>
          </a:xfrm>
        </p:spPr>
        <p:txBody>
          <a:bodyPr/>
          <a:lstStyle/>
          <a:p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     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9788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5" y="373577"/>
            <a:ext cx="11192369" cy="830997"/>
          </a:xfrm>
        </p:spPr>
        <p:txBody>
          <a:bodyPr/>
          <a:lstStyle/>
          <a:p>
            <a:pPr algn="ctr"/>
            <a:r>
              <a:rPr lang="en-US" sz="4800" dirty="0"/>
              <a:t>Trustee Area Boundary Map A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815" y="1554850"/>
            <a:ext cx="7186859" cy="4531629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0902D1D-AA97-4D30-9B1D-C7AD83C60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84" y="1099152"/>
            <a:ext cx="7772400" cy="50292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13E4C4-82F3-4A18-AEBB-406C6275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61" y="1099152"/>
            <a:ext cx="35500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6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5" y="557439"/>
            <a:ext cx="11512623" cy="830997"/>
          </a:xfrm>
        </p:spPr>
        <p:txBody>
          <a:bodyPr/>
          <a:lstStyle/>
          <a:p>
            <a:pPr algn="ctr"/>
            <a:r>
              <a:rPr lang="en-US" sz="4800" dirty="0"/>
              <a:t>Total Population and % Deviation, Map A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815" y="1554850"/>
            <a:ext cx="7186859" cy="4531629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12" y="1522950"/>
            <a:ext cx="6308176" cy="38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72719" y="2616558"/>
            <a:ext cx="5729595" cy="1605431"/>
          </a:xfrm>
        </p:spPr>
        <p:txBody>
          <a:bodyPr/>
          <a:lstStyle/>
          <a:p>
            <a:pPr algn="ctr"/>
            <a:r>
              <a:rPr lang="en-US" sz="4800" dirty="0"/>
              <a:t>Demographics by Trustee Area, Map A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815" y="1554850"/>
            <a:ext cx="7186859" cy="4531629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93" y="0"/>
            <a:ext cx="800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5" y="373577"/>
            <a:ext cx="11192369" cy="830997"/>
          </a:xfrm>
        </p:spPr>
        <p:txBody>
          <a:bodyPr/>
          <a:lstStyle/>
          <a:p>
            <a:pPr algn="ctr"/>
            <a:r>
              <a:rPr lang="en-US" sz="4800" dirty="0"/>
              <a:t>Trustee Area Boundary Map B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815" y="1554850"/>
            <a:ext cx="7186859" cy="4531629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896523-DC84-4DAA-99A7-418D42AA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84" y="1099152"/>
            <a:ext cx="7772400" cy="5029200"/>
          </a:xfrm>
          <a:prstGeom prst="rect">
            <a:avLst/>
          </a:prstGeom>
        </p:spPr>
      </p:pic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09E4A781-B7E2-4CFC-9AB0-3117D569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61" y="1099152"/>
            <a:ext cx="35500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3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15" y="557439"/>
            <a:ext cx="11512623" cy="830997"/>
          </a:xfrm>
        </p:spPr>
        <p:txBody>
          <a:bodyPr/>
          <a:lstStyle/>
          <a:p>
            <a:pPr algn="ctr"/>
            <a:r>
              <a:rPr lang="en-US" sz="4800" dirty="0"/>
              <a:t>Total Population and % Deviation, Map B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815" y="1554850"/>
            <a:ext cx="7186859" cy="4531629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12" y="1522950"/>
            <a:ext cx="6308176" cy="38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72719" y="2616558"/>
            <a:ext cx="5729595" cy="1605431"/>
          </a:xfrm>
        </p:spPr>
        <p:txBody>
          <a:bodyPr/>
          <a:lstStyle/>
          <a:p>
            <a:pPr algn="ctr"/>
            <a:r>
              <a:rPr lang="en-US" sz="4800" dirty="0"/>
              <a:t>Demographics by Trustee Area, Map B</a:t>
            </a: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9815" y="1554850"/>
            <a:ext cx="7186859" cy="4531629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93" y="0"/>
            <a:ext cx="800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3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E847D-85BE-411E-B4AE-16165047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7" y="6255706"/>
            <a:ext cx="743776" cy="5608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126270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7209" y="1657716"/>
            <a:ext cx="7186859" cy="4531629"/>
          </a:xfrm>
        </p:spPr>
        <p:txBody>
          <a:bodyPr/>
          <a:lstStyle/>
          <a:p>
            <a:endParaRPr lang="en-US" sz="1600" dirty="0"/>
          </a:p>
          <a:p>
            <a:r>
              <a:rPr lang="en-US" sz="2800" dirty="0"/>
              <a:t>These Maps show possible solutions for the board to consider when complying with the requirement to re-district the trustee areas to balance the total population in each area.</a:t>
            </a:r>
          </a:p>
          <a:p>
            <a:endParaRPr lang="en-US" sz="2800" dirty="0"/>
          </a:p>
          <a:p>
            <a:r>
              <a:rPr lang="en-US" sz="2800" dirty="0"/>
              <a:t>Additional maps can be generated based on input from the board and community. A final decision to approve a boundary map needs to be completed by February 28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3517C-1FEF-4C2D-A77D-4242B097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57"/>
            <a:ext cx="10721279" cy="1058691"/>
          </a:xfrm>
          <a:prstGeom prst="rect">
            <a:avLst/>
          </a:prstGeom>
        </p:spPr>
      </p:pic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99"/>
            <a:ext cx="11512622" cy="830997"/>
          </a:xfrm>
        </p:spPr>
        <p:txBody>
          <a:bodyPr/>
          <a:lstStyle/>
          <a:p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       CONCLUSION / NEXT STEPS</a:t>
            </a:r>
          </a:p>
        </p:txBody>
      </p:sp>
    </p:spTree>
    <p:extLst>
      <p:ext uri="{BB962C8B-B14F-4D97-AF65-F5344CB8AC3E}">
        <p14:creationId xmlns:p14="http://schemas.microsoft.com/office/powerpoint/2010/main" val="230892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75C36-314A-42CB-9114-6E0CE4AB2735}">
  <ds:schemaRefs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{CF3ADC81-52BA-434D-9CEC-CD525FEB2888}tf00475556_win32</Template>
  <TotalTime>702</TotalTime>
  <Words>252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Roboto</vt:lpstr>
      <vt:lpstr>Office Theme</vt:lpstr>
      <vt:lpstr>PowerPoint Presentation</vt:lpstr>
      <vt:lpstr>        INTRODUCTION</vt:lpstr>
      <vt:lpstr>Trustee Area Boundary Map A</vt:lpstr>
      <vt:lpstr>Total Population and % Deviation, Map A</vt:lpstr>
      <vt:lpstr>Demographics by Trustee Area, Map A</vt:lpstr>
      <vt:lpstr>Trustee Area Boundary Map B</vt:lpstr>
      <vt:lpstr>Total Population and % Deviation, Map B</vt:lpstr>
      <vt:lpstr>Demographics by Trustee Area, Map B</vt:lpstr>
      <vt:lpstr>        CONCLUSION / NEXT STEPS</vt:lpstr>
      <vt:lpstr>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Trustee Maps</dc:title>
  <dc:creator>kathy reynolds</dc:creator>
  <cp:lastModifiedBy>Ryan Reynolds</cp:lastModifiedBy>
  <cp:revision>176</cp:revision>
  <cp:lastPrinted>2021-09-22T15:04:48Z</cp:lastPrinted>
  <dcterms:created xsi:type="dcterms:W3CDTF">2021-06-03T16:49:06Z</dcterms:created>
  <dcterms:modified xsi:type="dcterms:W3CDTF">2021-10-26T16:39:43Z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